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9"/>
  </p:notesMasterIdLst>
  <p:sldIdLst>
    <p:sldId id="349" r:id="rId6"/>
    <p:sldId id="350" r:id="rId7"/>
    <p:sldId id="348" r:id="rId8"/>
  </p:sldIdLst>
  <p:sldSz cx="9144000" cy="5143500" type="screen16x9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gela Nogueira Fey" initials="ANF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A3C52"/>
    <a:srgbClr val="FF7F27"/>
    <a:srgbClr val="C830A0"/>
    <a:srgbClr val="FF9900"/>
    <a:srgbClr val="434343"/>
    <a:srgbClr val="791D61"/>
    <a:srgbClr val="6F0000"/>
    <a:srgbClr val="D0D1D3"/>
    <a:srgbClr val="00FF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AB6F33-7E89-45B4-93CB-E780FDACD88F}" v="4" dt="2024-06-10T18:51:28.504"/>
  </p1510:revLst>
</p1510:revInfo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Estilo Médio 2 - Ênfas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Estilo Médio 4 - Ênfas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775DCB02-9BB8-47FD-8907-85C794F793BA}" styleName="Estilo com Tema 1 - Ênfase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90" autoAdjust="0"/>
    <p:restoredTop sz="94422" autoAdjust="0"/>
  </p:normalViewPr>
  <p:slideViewPr>
    <p:cSldViewPr>
      <p:cViewPr varScale="1">
        <p:scale>
          <a:sx n="80" d="100"/>
          <a:sy n="80" d="100"/>
        </p:scale>
        <p:origin x="1068" y="4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-13764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238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microsoft.com/office/2016/11/relationships/changesInfo" Target="changesInfos/changesInfo1.xml"/><Relationship Id="rId10" Type="http://schemas.openxmlformats.org/officeDocument/2006/relationships/commentAuthors" Target="commentAuthors.xml"/><Relationship Id="rId4" Type="http://schemas.openxmlformats.org/officeDocument/2006/relationships/customXml" Target="../customXml/item4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dson Saviski" userId="e6ebbb8ba3a94665" providerId="LiveId" clId="{1AAB6F33-7E89-45B4-93CB-E780FDACD88F}"/>
    <pc:docChg chg="custSel modSld">
      <pc:chgData name="Edson Saviski" userId="e6ebbb8ba3a94665" providerId="LiveId" clId="{1AAB6F33-7E89-45B4-93CB-E780FDACD88F}" dt="2024-06-10T19:49:41.808" v="19" actId="1076"/>
      <pc:docMkLst>
        <pc:docMk/>
      </pc:docMkLst>
      <pc:sldChg chg="delSp modSp mod">
        <pc:chgData name="Edson Saviski" userId="e6ebbb8ba3a94665" providerId="LiveId" clId="{1AAB6F33-7E89-45B4-93CB-E780FDACD88F}" dt="2024-06-10T19:49:41.808" v="19" actId="1076"/>
        <pc:sldMkLst>
          <pc:docMk/>
          <pc:sldMk cId="1597568001" sldId="348"/>
        </pc:sldMkLst>
        <pc:spChg chg="mod">
          <ac:chgData name="Edson Saviski" userId="e6ebbb8ba3a94665" providerId="LiveId" clId="{1AAB6F33-7E89-45B4-93CB-E780FDACD88F}" dt="2024-06-10T19:49:31.977" v="18" actId="14100"/>
          <ac:spMkLst>
            <pc:docMk/>
            <pc:sldMk cId="1597568001" sldId="348"/>
            <ac:spMk id="8" creationId="{97C245ED-E5A8-8545-9522-475B527A194C}"/>
          </ac:spMkLst>
        </pc:spChg>
        <pc:spChg chg="mod">
          <ac:chgData name="Edson Saviski" userId="e6ebbb8ba3a94665" providerId="LiveId" clId="{1AAB6F33-7E89-45B4-93CB-E780FDACD88F}" dt="2024-06-10T19:49:41.808" v="19" actId="1076"/>
          <ac:spMkLst>
            <pc:docMk/>
            <pc:sldMk cId="1597568001" sldId="348"/>
            <ac:spMk id="13" creationId="{D30067C8-F77A-9058-5278-9526CA1D9D1F}"/>
          </ac:spMkLst>
        </pc:spChg>
        <pc:picChg chg="del">
          <ac:chgData name="Edson Saviski" userId="e6ebbb8ba3a94665" providerId="LiveId" clId="{1AAB6F33-7E89-45B4-93CB-E780FDACD88F}" dt="2024-06-10T18:49:48.516" v="2" actId="478"/>
          <ac:picMkLst>
            <pc:docMk/>
            <pc:sldMk cId="1597568001" sldId="348"/>
            <ac:picMk id="2" creationId="{60E462E1-A2B9-69A2-40D5-166F08F17881}"/>
          </ac:picMkLst>
        </pc:picChg>
        <pc:picChg chg="del ord">
          <ac:chgData name="Edson Saviski" userId="e6ebbb8ba3a94665" providerId="LiveId" clId="{1AAB6F33-7E89-45B4-93CB-E780FDACD88F}" dt="2024-06-10T18:50:46.368" v="4" actId="478"/>
          <ac:picMkLst>
            <pc:docMk/>
            <pc:sldMk cId="1597568001" sldId="348"/>
            <ac:picMk id="9" creationId="{E402D01F-696C-4536-00AF-AE90D9C5F187}"/>
          </ac:picMkLst>
        </pc:picChg>
        <pc:picChg chg="del">
          <ac:chgData name="Edson Saviski" userId="e6ebbb8ba3a94665" providerId="LiveId" clId="{1AAB6F33-7E89-45B4-93CB-E780FDACD88F}" dt="2024-06-10T18:50:56.744" v="5" actId="478"/>
          <ac:picMkLst>
            <pc:docMk/>
            <pc:sldMk cId="1597568001" sldId="348"/>
            <ac:picMk id="10" creationId="{6FD87BB2-1343-A54D-68C8-1D5285D7A57F}"/>
          </ac:picMkLst>
        </pc:picChg>
        <pc:picChg chg="ord">
          <ac:chgData name="Edson Saviski" userId="e6ebbb8ba3a94665" providerId="LiveId" clId="{1AAB6F33-7E89-45B4-93CB-E780FDACD88F}" dt="2024-06-10T18:51:31.906" v="6" actId="167"/>
          <ac:picMkLst>
            <pc:docMk/>
            <pc:sldMk cId="1597568001" sldId="348"/>
            <ac:picMk id="11" creationId="{4B303417-252A-EA42-064A-A592A58BFCCF}"/>
          </ac:picMkLst>
        </pc:picChg>
      </pc:sldChg>
      <pc:sldChg chg="delSp modSp mod">
        <pc:chgData name="Edson Saviski" userId="e6ebbb8ba3a94665" providerId="LiveId" clId="{1AAB6F33-7E89-45B4-93CB-E780FDACD88F}" dt="2024-06-10T18:49:31.299" v="1" actId="167"/>
        <pc:sldMkLst>
          <pc:docMk/>
          <pc:sldMk cId="735178321" sldId="349"/>
        </pc:sldMkLst>
        <pc:picChg chg="del">
          <ac:chgData name="Edson Saviski" userId="e6ebbb8ba3a94665" providerId="LiveId" clId="{1AAB6F33-7E89-45B4-93CB-E780FDACD88F}" dt="2024-06-10T18:49:14.880" v="0" actId="478"/>
          <ac:picMkLst>
            <pc:docMk/>
            <pc:sldMk cId="735178321" sldId="349"/>
            <ac:picMk id="2" creationId="{60E462E1-A2B9-69A2-40D5-166F08F17881}"/>
          </ac:picMkLst>
        </pc:picChg>
        <pc:picChg chg="ord">
          <ac:chgData name="Edson Saviski" userId="e6ebbb8ba3a94665" providerId="LiveId" clId="{1AAB6F33-7E89-45B4-93CB-E780FDACD88F}" dt="2024-06-10T18:49:31.299" v="1" actId="167"/>
          <ac:picMkLst>
            <pc:docMk/>
            <pc:sldMk cId="735178321" sldId="349"/>
            <ac:picMk id="10" creationId="{636B0E42-A876-246F-D8FD-A5B41460FCF3}"/>
          </ac:picMkLst>
        </pc:picChg>
      </pc:sldChg>
    </pc:docChg>
  </pc:docChgLst>
  <pc:docChgLst>
    <pc:chgData name="Edson Saviski" userId="e6ebbb8ba3a94665" providerId="LiveId" clId="{99AD65D6-21B9-4449-AEB8-881B4C31A7A1}"/>
    <pc:docChg chg="custSel modSld">
      <pc:chgData name="Edson Saviski" userId="e6ebbb8ba3a94665" providerId="LiveId" clId="{99AD65D6-21B9-4449-AEB8-881B4C31A7A1}" dt="2024-06-01T13:30:42.866" v="869" actId="478"/>
      <pc:docMkLst>
        <pc:docMk/>
      </pc:docMkLst>
      <pc:sldChg chg="addSp delSp modSp mod">
        <pc:chgData name="Edson Saviski" userId="e6ebbb8ba3a94665" providerId="LiveId" clId="{99AD65D6-21B9-4449-AEB8-881B4C31A7A1}" dt="2024-06-01T13:30:42.866" v="869" actId="478"/>
        <pc:sldMkLst>
          <pc:docMk/>
          <pc:sldMk cId="1597568001" sldId="348"/>
        </pc:sldMkLst>
        <pc:spChg chg="mod">
          <ac:chgData name="Edson Saviski" userId="e6ebbb8ba3a94665" providerId="LiveId" clId="{99AD65D6-21B9-4449-AEB8-881B4C31A7A1}" dt="2024-05-31T18:10:31.112" v="315" actId="12"/>
          <ac:spMkLst>
            <pc:docMk/>
            <pc:sldMk cId="1597568001" sldId="348"/>
            <ac:spMk id="3" creationId="{F1133D9C-DBF5-FA94-9854-0CDB268C91CA}"/>
          </ac:spMkLst>
        </pc:spChg>
        <pc:spChg chg="mod">
          <ac:chgData name="Edson Saviski" userId="e6ebbb8ba3a94665" providerId="LiveId" clId="{99AD65D6-21B9-4449-AEB8-881B4C31A7A1}" dt="2024-05-31T18:16:16.898" v="439" actId="20577"/>
          <ac:spMkLst>
            <pc:docMk/>
            <pc:sldMk cId="1597568001" sldId="348"/>
            <ac:spMk id="4" creationId="{200AC607-3A49-4991-70C2-2A1A05F1E069}"/>
          </ac:spMkLst>
        </pc:spChg>
        <pc:spChg chg="mod">
          <ac:chgData name="Edson Saviski" userId="e6ebbb8ba3a94665" providerId="LiveId" clId="{99AD65D6-21B9-4449-AEB8-881B4C31A7A1}" dt="2024-06-01T13:28:35.286" v="867" actId="20577"/>
          <ac:spMkLst>
            <pc:docMk/>
            <pc:sldMk cId="1597568001" sldId="348"/>
            <ac:spMk id="5" creationId="{BE026A1C-1DE7-F0D2-B055-3C3A8AFF8B8E}"/>
          </ac:spMkLst>
        </pc:spChg>
        <pc:spChg chg="mod">
          <ac:chgData name="Edson Saviski" userId="e6ebbb8ba3a94665" providerId="LiveId" clId="{99AD65D6-21B9-4449-AEB8-881B4C31A7A1}" dt="2024-05-31T18:07:28.086" v="110" actId="20577"/>
          <ac:spMkLst>
            <pc:docMk/>
            <pc:sldMk cId="1597568001" sldId="348"/>
            <ac:spMk id="8" creationId="{97C245ED-E5A8-8545-9522-475B527A194C}"/>
          </ac:spMkLst>
        </pc:spChg>
        <pc:picChg chg="add del mod">
          <ac:chgData name="Edson Saviski" userId="e6ebbb8ba3a94665" providerId="LiveId" clId="{99AD65D6-21B9-4449-AEB8-881B4C31A7A1}" dt="2024-06-01T13:30:42.866" v="869" actId="478"/>
          <ac:picMkLst>
            <pc:docMk/>
            <pc:sldMk cId="1597568001" sldId="348"/>
            <ac:picMk id="9" creationId="{5DD98FA4-ACCE-AFAC-94CB-E70A6A92DA4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B79EE7-75AB-4064-A673-29A4A70D7844}" type="datetimeFigureOut">
              <a:rPr lang="pt-BR" smtClean="0"/>
              <a:t>10/06/2024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6611F3-6415-4FEF-B019-7E11AC96A0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5539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6611F3-6415-4FEF-B019-7E11AC96A0E2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53367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g1f3f694eba6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8" name="Google Shape;948;g1f3f694eba6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276911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6611F3-6415-4FEF-B019-7E11AC96A0E2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22768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Norm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Desenho de um cachorro&#10;&#10;Descrição gerada automaticamente">
            <a:extLst>
              <a:ext uri="{FF2B5EF4-FFF2-40B4-BE49-F238E27FC236}">
                <a16:creationId xmlns:a16="http://schemas.microsoft.com/office/drawing/2014/main" id="{A859AAAE-AA90-6E74-ACF0-F2EE90C7870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2784" y="4638846"/>
            <a:ext cx="1473712" cy="38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377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ndo Gradien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0585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AND_BODY 2">
  <p:cSld name="TITLE_AND_BODY 2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>
            <a:spLocks noGrp="1"/>
          </p:cNvSpPr>
          <p:nvPr>
            <p:ph type="sldNum" idx="12"/>
          </p:nvPr>
        </p:nvSpPr>
        <p:spPr>
          <a:xfrm>
            <a:off x="4448968" y="4905375"/>
            <a:ext cx="241500" cy="23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sz="1000">
              <a:solidFill>
                <a:srgbClr val="58585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31505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C101B8-3684-4DEE-A639-61237781EE70}" type="datetimeFigureOut">
              <a:rPr lang="pt-BR" smtClean="0"/>
              <a:t>10/06/2024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856693-8584-458D-945C-839ACB0509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4765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50" r:id="rId2"/>
    <p:sldLayoutId id="2147483663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636B0E42-A876-246F-D8FD-A5B41460FC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1" y="0"/>
            <a:ext cx="9121898" cy="51435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F1133D9C-DBF5-FA94-9854-0CDB268C91CA}"/>
              </a:ext>
            </a:extLst>
          </p:cNvPr>
          <p:cNvSpPr txBox="1"/>
          <p:nvPr/>
        </p:nvSpPr>
        <p:spPr>
          <a:xfrm>
            <a:off x="0" y="623466"/>
            <a:ext cx="1764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anose="020B0604020202020204" pitchFamily="34" charset="0"/>
              <a:buChar char="•"/>
            </a:pPr>
            <a:r>
              <a:rPr lang="pt-BR" sz="900" b="1" dirty="0">
                <a:solidFill>
                  <a:srgbClr val="FF6600"/>
                </a:solidFill>
              </a:rPr>
              <a:t>Escreva...</a:t>
            </a:r>
          </a:p>
          <a:p>
            <a:endParaRPr lang="pt-BR" sz="900" b="1" dirty="0">
              <a:solidFill>
                <a:srgbClr val="FF6600"/>
              </a:solidFill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200AC607-3A49-4991-70C2-2A1A05F1E069}"/>
              </a:ext>
            </a:extLst>
          </p:cNvPr>
          <p:cNvSpPr txBox="1"/>
          <p:nvPr/>
        </p:nvSpPr>
        <p:spPr>
          <a:xfrm>
            <a:off x="1805154" y="623466"/>
            <a:ext cx="183074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anose="020B0604020202020204" pitchFamily="34" charset="0"/>
              <a:buChar char="•"/>
            </a:pPr>
            <a:r>
              <a:rPr lang="pt-BR" sz="900" b="1" dirty="0">
                <a:solidFill>
                  <a:srgbClr val="00B050"/>
                </a:solidFill>
              </a:rPr>
              <a:t>Escreva...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E026A1C-1DE7-F0D2-B055-3C3A8AFF8B8E}"/>
              </a:ext>
            </a:extLst>
          </p:cNvPr>
          <p:cNvSpPr txBox="1"/>
          <p:nvPr/>
        </p:nvSpPr>
        <p:spPr>
          <a:xfrm>
            <a:off x="3716959" y="623466"/>
            <a:ext cx="172701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anose="020B0604020202020204" pitchFamily="34" charset="0"/>
              <a:buChar char="•"/>
            </a:pPr>
            <a:r>
              <a:rPr lang="pt-BR" sz="900" b="1" dirty="0">
                <a:solidFill>
                  <a:srgbClr val="0070C0"/>
                </a:solidFill>
              </a:rPr>
              <a:t>Escreva...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37210CB9-357B-081F-75B3-3274A3F44497}"/>
              </a:ext>
            </a:extLst>
          </p:cNvPr>
          <p:cNvSpPr txBox="1"/>
          <p:nvPr/>
        </p:nvSpPr>
        <p:spPr>
          <a:xfrm>
            <a:off x="5508104" y="623466"/>
            <a:ext cx="183074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900" b="1" dirty="0">
                <a:solidFill>
                  <a:srgbClr val="C830A0"/>
                </a:solidFill>
              </a:rPr>
              <a:t>Escreva...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pt-BR" sz="900" b="1" dirty="0">
              <a:solidFill>
                <a:srgbClr val="C830A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pt-BR" sz="900" b="1" dirty="0">
              <a:solidFill>
                <a:srgbClr val="C830A0"/>
              </a:solidFill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3EC99537-79B6-6C5F-75AD-DDD437D4D13B}"/>
              </a:ext>
            </a:extLst>
          </p:cNvPr>
          <p:cNvSpPr txBox="1"/>
          <p:nvPr/>
        </p:nvSpPr>
        <p:spPr>
          <a:xfrm>
            <a:off x="7380435" y="623466"/>
            <a:ext cx="1764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900" b="1" dirty="0">
                <a:solidFill>
                  <a:srgbClr val="FF6600"/>
                </a:solidFill>
              </a:rPr>
              <a:t>Escreva...</a:t>
            </a:r>
          </a:p>
          <a:p>
            <a:endParaRPr lang="pt-BR" sz="900" b="1" dirty="0">
              <a:solidFill>
                <a:srgbClr val="FF6600"/>
              </a:solidFill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7C245ED-E5A8-8545-9522-475B527A194C}"/>
              </a:ext>
            </a:extLst>
          </p:cNvPr>
          <p:cNvSpPr txBox="1"/>
          <p:nvPr/>
        </p:nvSpPr>
        <p:spPr>
          <a:xfrm>
            <a:off x="26405" y="4310203"/>
            <a:ext cx="458487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00" b="1" dirty="0">
                <a:solidFill>
                  <a:srgbClr val="FF6600"/>
                </a:solidFill>
              </a:rPr>
              <a:t>Escreva...</a:t>
            </a:r>
            <a:endParaRPr lang="pt-BR" sz="900" b="1" dirty="0">
              <a:solidFill>
                <a:srgbClr val="00B050"/>
              </a:solidFill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D30067C8-F77A-9058-5278-9526CA1D9D1F}"/>
              </a:ext>
            </a:extLst>
          </p:cNvPr>
          <p:cNvSpPr txBox="1"/>
          <p:nvPr/>
        </p:nvSpPr>
        <p:spPr>
          <a:xfrm>
            <a:off x="4680214" y="4323864"/>
            <a:ext cx="174984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900" b="1" dirty="0">
                <a:solidFill>
                  <a:srgbClr val="C00000"/>
                </a:solidFill>
              </a:rPr>
              <a:t>Escreva...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73ACCB8-CC83-94A3-0F0C-B9D1AE99B9E5}"/>
              </a:ext>
            </a:extLst>
          </p:cNvPr>
          <p:cNvSpPr txBox="1"/>
          <p:nvPr/>
        </p:nvSpPr>
        <p:spPr>
          <a:xfrm>
            <a:off x="43551" y="2490535"/>
            <a:ext cx="183074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900" b="1" dirty="0">
                <a:solidFill>
                  <a:srgbClr val="C830A0"/>
                </a:solidFill>
              </a:rPr>
              <a:t>Escreva...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pt-BR" sz="900" b="1" dirty="0">
              <a:solidFill>
                <a:srgbClr val="C830A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pt-BR" sz="900" b="1" dirty="0">
              <a:solidFill>
                <a:srgbClr val="C830A0"/>
              </a:solidFill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49DD800F-E2A4-C4CD-1594-1F1E9D87C7A7}"/>
              </a:ext>
            </a:extLst>
          </p:cNvPr>
          <p:cNvSpPr txBox="1"/>
          <p:nvPr/>
        </p:nvSpPr>
        <p:spPr>
          <a:xfrm>
            <a:off x="8028384" y="4803998"/>
            <a:ext cx="10467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solidFill>
                  <a:srgbClr val="FF0000"/>
                </a:solidFill>
              </a:rPr>
              <a:t>Pessoa - área</a:t>
            </a:r>
          </a:p>
        </p:txBody>
      </p:sp>
    </p:spTree>
    <p:extLst>
      <p:ext uri="{BB962C8B-B14F-4D97-AF65-F5344CB8AC3E}">
        <p14:creationId xmlns:p14="http://schemas.microsoft.com/office/powerpoint/2010/main" val="7351783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63A5A424-9A69-8B16-B3C7-3359197F08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6640880"/>
              </p:ext>
            </p:extLst>
          </p:nvPr>
        </p:nvGraphicFramePr>
        <p:xfrm>
          <a:off x="34936" y="51470"/>
          <a:ext cx="9001561" cy="504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53618">
                  <a:extLst>
                    <a:ext uri="{9D8B030D-6E8A-4147-A177-3AD203B41FA5}">
                      <a16:colId xmlns:a16="http://schemas.microsoft.com/office/drawing/2014/main" val="1443879358"/>
                    </a:ext>
                  </a:extLst>
                </a:gridCol>
                <a:gridCol w="1088192">
                  <a:extLst>
                    <a:ext uri="{9D8B030D-6E8A-4147-A177-3AD203B41FA5}">
                      <a16:colId xmlns:a16="http://schemas.microsoft.com/office/drawing/2014/main" val="1035257994"/>
                    </a:ext>
                  </a:extLst>
                </a:gridCol>
                <a:gridCol w="751438">
                  <a:extLst>
                    <a:ext uri="{9D8B030D-6E8A-4147-A177-3AD203B41FA5}">
                      <a16:colId xmlns:a16="http://schemas.microsoft.com/office/drawing/2014/main" val="176585402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4126696375"/>
                    </a:ext>
                  </a:extLst>
                </a:gridCol>
                <a:gridCol w="1872209">
                  <a:extLst>
                    <a:ext uri="{9D8B030D-6E8A-4147-A177-3AD203B41FA5}">
                      <a16:colId xmlns:a16="http://schemas.microsoft.com/office/drawing/2014/main" val="250366410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r>
                        <a:rPr lang="pt-BR" sz="1000" dirty="0"/>
                        <a:t>Iniciativa digital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000" dirty="0"/>
                        <a:t>Esforço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000" dirty="0"/>
                        <a:t>Impacto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000" dirty="0"/>
                        <a:t>Investimento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000" dirty="0"/>
                        <a:t>DRIVER estratégico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6619643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endParaRPr lang="pt-BR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000" dirty="0"/>
                        <a:t>Rentabilidade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902088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endParaRPr lang="pt-BR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000" dirty="0"/>
                        <a:t>Proximidade com cliente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3037661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endParaRPr lang="pt-BR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5125528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endParaRPr lang="pt-BR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3670904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endParaRPr lang="pt-BR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0894880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endParaRPr lang="pt-BR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5583009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endParaRPr lang="pt-BR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9409916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endParaRPr lang="pt-BR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8229495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endParaRPr lang="pt-BR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7133663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endParaRPr lang="pt-BR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1652007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endParaRPr lang="pt-BR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2578671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endParaRPr lang="pt-BR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4486473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endParaRPr lang="pt-BR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53528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27469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id="{4B303417-252A-EA42-064A-A592A58BFC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88" y="0"/>
            <a:ext cx="9088423" cy="51435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F1133D9C-DBF5-FA94-9854-0CDB268C91CA}"/>
              </a:ext>
            </a:extLst>
          </p:cNvPr>
          <p:cNvSpPr txBox="1"/>
          <p:nvPr/>
        </p:nvSpPr>
        <p:spPr>
          <a:xfrm>
            <a:off x="0" y="623466"/>
            <a:ext cx="1764658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anose="020B0604020202020204" pitchFamily="34" charset="0"/>
              <a:buChar char="•"/>
            </a:pPr>
            <a:r>
              <a:rPr lang="pt-BR" sz="900" b="1" dirty="0">
                <a:solidFill>
                  <a:srgbClr val="FF6600"/>
                </a:solidFill>
              </a:rPr>
              <a:t>Diagnóstico da cultura digital atual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endParaRPr lang="pt-BR" sz="900" b="1" dirty="0">
              <a:solidFill>
                <a:srgbClr val="FF6600"/>
              </a:solidFill>
            </a:endParaRP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pt-BR" sz="900" b="1" dirty="0">
                <a:solidFill>
                  <a:srgbClr val="FF6600"/>
                </a:solidFill>
              </a:rPr>
              <a:t>Workshops de como o digital pode transformar a empresa;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endParaRPr lang="pt-BR" sz="900" b="1" dirty="0">
              <a:solidFill>
                <a:srgbClr val="FF6600"/>
              </a:solidFill>
            </a:endParaRP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pt-BR" sz="900" b="1" dirty="0">
                <a:solidFill>
                  <a:srgbClr val="FF6600"/>
                </a:solidFill>
              </a:rPr>
              <a:t>Treinamentos no uso de tecnologias emergentes como Ex.  IA</a:t>
            </a:r>
          </a:p>
          <a:p>
            <a:endParaRPr lang="pt-BR" sz="900" b="1" dirty="0">
              <a:solidFill>
                <a:srgbClr val="FF6600"/>
              </a:solidFill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200AC607-3A49-4991-70C2-2A1A05F1E069}"/>
              </a:ext>
            </a:extLst>
          </p:cNvPr>
          <p:cNvSpPr txBox="1"/>
          <p:nvPr/>
        </p:nvSpPr>
        <p:spPr>
          <a:xfrm>
            <a:off x="1805154" y="623466"/>
            <a:ext cx="183074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anose="020B0604020202020204" pitchFamily="34" charset="0"/>
              <a:buChar char="•"/>
            </a:pPr>
            <a:r>
              <a:rPr lang="pt-BR" sz="900" b="1" dirty="0">
                <a:solidFill>
                  <a:srgbClr val="00B050"/>
                </a:solidFill>
              </a:rPr>
              <a:t>Canal centralizado de atendimento ao consumidor (Redes sociais, site, chat e telefonia)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endParaRPr lang="pt-BR" sz="900" b="1" dirty="0">
              <a:solidFill>
                <a:srgbClr val="00B050"/>
              </a:solidFill>
            </a:endParaRP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pt-BR" sz="900" b="1" dirty="0">
                <a:solidFill>
                  <a:srgbClr val="00B050"/>
                </a:solidFill>
              </a:rPr>
              <a:t>Possibilitar o cliente comprar pela Internet, estar presente nos 3 maiores marketplaces.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endParaRPr lang="pt-BR" sz="900" b="1" dirty="0">
              <a:solidFill>
                <a:srgbClr val="00B050"/>
              </a:solidFill>
            </a:endParaRP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pt-BR" sz="900" b="1" dirty="0">
                <a:solidFill>
                  <a:srgbClr val="00B050"/>
                </a:solidFill>
              </a:rPr>
              <a:t>Criar uma comunidade de consumidores que apoiem a marca e produtos;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endParaRPr lang="pt-BR" sz="900" b="1" dirty="0">
              <a:solidFill>
                <a:srgbClr val="00B050"/>
              </a:solidFill>
            </a:endParaRP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pt-BR" sz="900" b="1" dirty="0">
                <a:solidFill>
                  <a:srgbClr val="00B050"/>
                </a:solidFill>
              </a:rPr>
              <a:t>Implementar uma plataforma própria de e-commerce;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E026A1C-1DE7-F0D2-B055-3C3A8AFF8B8E}"/>
              </a:ext>
            </a:extLst>
          </p:cNvPr>
          <p:cNvSpPr txBox="1"/>
          <p:nvPr/>
        </p:nvSpPr>
        <p:spPr>
          <a:xfrm>
            <a:off x="3716959" y="623466"/>
            <a:ext cx="1727017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anose="020B0604020202020204" pitchFamily="34" charset="0"/>
              <a:buChar char="•"/>
            </a:pPr>
            <a:r>
              <a:rPr lang="pt-BR" sz="900" b="1" dirty="0">
                <a:solidFill>
                  <a:srgbClr val="0070C0"/>
                </a:solidFill>
              </a:rPr>
              <a:t>Digitalização dos pedidos com marketplaces e e-commerce para agilizar a logística e entrega mais rápida das mercadorias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endParaRPr lang="pt-BR" sz="900" b="1" dirty="0">
              <a:solidFill>
                <a:srgbClr val="0070C0"/>
              </a:solidFill>
            </a:endParaRP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pt-BR" sz="900" b="1" dirty="0">
                <a:solidFill>
                  <a:srgbClr val="0070C0"/>
                </a:solidFill>
              </a:rPr>
              <a:t>Construção de indicadores,  Dashboards e relatórios disponíveis no BI / Data </a:t>
            </a:r>
            <a:r>
              <a:rPr lang="pt-BR" sz="900" b="1" dirty="0" err="1">
                <a:solidFill>
                  <a:srgbClr val="0070C0"/>
                </a:solidFill>
              </a:rPr>
              <a:t>Analytics</a:t>
            </a:r>
            <a:r>
              <a:rPr lang="pt-BR" sz="900" b="1" dirty="0">
                <a:solidFill>
                  <a:srgbClr val="0070C0"/>
                </a:solidFill>
              </a:rPr>
              <a:t> / IA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endParaRPr lang="pt-BR" sz="900" b="1" dirty="0">
              <a:solidFill>
                <a:srgbClr val="0070C0"/>
              </a:solidFill>
            </a:endParaRP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pt-BR" sz="900" b="1" dirty="0">
                <a:solidFill>
                  <a:srgbClr val="0070C0"/>
                </a:solidFill>
              </a:rPr>
              <a:t>Automação da entrada de pedidos, faturamento e integração com transportadora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37210CB9-357B-081F-75B3-3274A3F44497}"/>
              </a:ext>
            </a:extLst>
          </p:cNvPr>
          <p:cNvSpPr txBox="1"/>
          <p:nvPr/>
        </p:nvSpPr>
        <p:spPr>
          <a:xfrm>
            <a:off x="5508104" y="623466"/>
            <a:ext cx="18307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900" b="1" dirty="0" err="1">
                <a:solidFill>
                  <a:srgbClr val="C830A0"/>
                </a:solidFill>
              </a:rPr>
              <a:t>Marketplaces</a:t>
            </a:r>
            <a:r>
              <a:rPr lang="pt-BR" sz="900" b="1" dirty="0">
                <a:solidFill>
                  <a:srgbClr val="C830A0"/>
                </a:solidFill>
              </a:rPr>
              <a:t> como a AMAZON e MERCADO LIVRE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pt-BR" sz="900" b="1" dirty="0">
              <a:solidFill>
                <a:srgbClr val="C830A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pt-BR" sz="900" b="1" dirty="0">
              <a:solidFill>
                <a:srgbClr val="C830A0"/>
              </a:solidFill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3EC99537-79B6-6C5F-75AD-DDD437D4D13B}"/>
              </a:ext>
            </a:extLst>
          </p:cNvPr>
          <p:cNvSpPr txBox="1"/>
          <p:nvPr/>
        </p:nvSpPr>
        <p:spPr>
          <a:xfrm>
            <a:off x="7380435" y="623466"/>
            <a:ext cx="176465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900" b="1" dirty="0">
                <a:solidFill>
                  <a:srgbClr val="FF6600"/>
                </a:solidFill>
              </a:rPr>
              <a:t>Computação em nuvem;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pt-BR" sz="900" b="1" dirty="0">
              <a:solidFill>
                <a:srgbClr val="FF660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900" b="1" dirty="0">
                <a:solidFill>
                  <a:srgbClr val="FF6600"/>
                </a:solidFill>
              </a:rPr>
              <a:t>Análise de dados e big data;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pt-BR" sz="900" b="1" dirty="0">
              <a:solidFill>
                <a:srgbClr val="FF660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900" b="1" dirty="0">
                <a:solidFill>
                  <a:srgbClr val="FF6600"/>
                </a:solidFill>
              </a:rPr>
              <a:t>inteligência artificial (IA) e machine learning (ML);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pt-BR" sz="900" b="1" dirty="0">
              <a:solidFill>
                <a:srgbClr val="FF660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900" b="1" dirty="0">
                <a:solidFill>
                  <a:srgbClr val="FF6600"/>
                </a:solidFill>
              </a:rPr>
              <a:t>Automação de processos robóticos (RPA);</a:t>
            </a:r>
          </a:p>
          <a:p>
            <a:endParaRPr lang="pt-BR" sz="900" b="1" dirty="0">
              <a:solidFill>
                <a:srgbClr val="FF660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900" b="1" dirty="0">
                <a:solidFill>
                  <a:srgbClr val="FF6600"/>
                </a:solidFill>
              </a:rPr>
              <a:t>E-COMMERCE</a:t>
            </a:r>
          </a:p>
          <a:p>
            <a:endParaRPr lang="pt-BR" sz="900" b="1" dirty="0">
              <a:solidFill>
                <a:srgbClr val="FF6600"/>
              </a:solidFill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7C245ED-E5A8-8545-9522-475B527A194C}"/>
              </a:ext>
            </a:extLst>
          </p:cNvPr>
          <p:cNvSpPr txBox="1"/>
          <p:nvPr/>
        </p:nvSpPr>
        <p:spPr>
          <a:xfrm>
            <a:off x="4644008" y="4371950"/>
            <a:ext cx="447220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00" b="1" dirty="0">
                <a:solidFill>
                  <a:srgbClr val="FF6600"/>
                </a:solidFill>
              </a:rPr>
              <a:t>Agilidade nas mudanças, equipe capacitada, novas ideias e iniciativas</a:t>
            </a:r>
          </a:p>
          <a:p>
            <a:r>
              <a:rPr lang="pt-BR" sz="900" b="1" dirty="0">
                <a:solidFill>
                  <a:srgbClr val="C830A0"/>
                </a:solidFill>
              </a:rPr>
              <a:t>Equipe preparada para executar projetos de transformação digital e melhorias digitais</a:t>
            </a:r>
          </a:p>
          <a:p>
            <a:r>
              <a:rPr lang="pt-BR" sz="900" b="1" dirty="0">
                <a:solidFill>
                  <a:srgbClr val="00B050"/>
                </a:solidFill>
              </a:rPr>
              <a:t>Imagem da marca, construção da base de consumidores, facilitar compra do cliente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D30067C8-F77A-9058-5278-9526CA1D9D1F}"/>
              </a:ext>
            </a:extLst>
          </p:cNvPr>
          <p:cNvSpPr txBox="1"/>
          <p:nvPr/>
        </p:nvSpPr>
        <p:spPr>
          <a:xfrm>
            <a:off x="55313" y="4371950"/>
            <a:ext cx="17498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900" b="1" dirty="0">
                <a:solidFill>
                  <a:srgbClr val="C00000"/>
                </a:solidFill>
              </a:rPr>
              <a:t>Vendas pelo Marketplace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900" b="1" dirty="0">
                <a:solidFill>
                  <a:srgbClr val="C00000"/>
                </a:solidFill>
              </a:rPr>
              <a:t>Vendas pelo e-commerce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73ACCB8-CC83-94A3-0F0C-B9D1AE99B9E5}"/>
              </a:ext>
            </a:extLst>
          </p:cNvPr>
          <p:cNvSpPr txBox="1"/>
          <p:nvPr/>
        </p:nvSpPr>
        <p:spPr>
          <a:xfrm>
            <a:off x="43551" y="2490535"/>
            <a:ext cx="1830742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900" b="1" dirty="0">
                <a:solidFill>
                  <a:srgbClr val="C830A0"/>
                </a:solidFill>
              </a:rPr>
              <a:t>Colaboração, comunicação, agilidade, adaptabilidade, iniciativa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pt-BR" sz="900" b="1" dirty="0">
              <a:solidFill>
                <a:srgbClr val="C830A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900" b="1" dirty="0">
                <a:solidFill>
                  <a:srgbClr val="C830A0"/>
                </a:solidFill>
              </a:rPr>
              <a:t>Inteligência digital, orientação ao cliente, orientação ao negócio, trabalho em equipe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pt-BR" sz="900" b="1" dirty="0">
              <a:solidFill>
                <a:srgbClr val="C830A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pt-BR" sz="900" b="1" dirty="0">
              <a:solidFill>
                <a:srgbClr val="C8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756800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Personalizada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7A1E15"/>
      </a:hlink>
      <a:folHlink>
        <a:srgbClr val="595959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cddce8cb-79e9-461d-9fc6-2fafb30e39ec">KJK4WMWAPZ2C-10-1639</_dlc_DocId>
    <_dlc_DocIdUrl xmlns="cddce8cb-79e9-461d-9fc6-2fafb30e39ec">
      <Url>http://intra.fh.com.br/_layouts/DocIdRedir.aspx?ID=KJK4WMWAPZ2C-10-1639</Url>
      <Description>KJK4WMWAPZ2C-10-1639</Description>
    </_dlc_DocIdUrl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1D92F890EFED34FBBD69DECE2B95017" ma:contentTypeVersion="1" ma:contentTypeDescription="Crie um novo documento." ma:contentTypeScope="" ma:versionID="4be22ec6a9511bc2f26ec6714cc4cb65">
  <xsd:schema xmlns:xsd="http://www.w3.org/2001/XMLSchema" xmlns:xs="http://www.w3.org/2001/XMLSchema" xmlns:p="http://schemas.microsoft.com/office/2006/metadata/properties" xmlns:ns2="cddce8cb-79e9-461d-9fc6-2fafb30e39ec" targetNamespace="http://schemas.microsoft.com/office/2006/metadata/properties" ma:root="true" ma:fieldsID="b2c8dad569d219c42abcba2947ccd07e" ns2:_="">
    <xsd:import namespace="cddce8cb-79e9-461d-9fc6-2fafb30e39ec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dce8cb-79e9-461d-9fc6-2fafb30e39ec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Valor da ID do Documento" ma:description="O valor da ID do documento atribuída a este item." ma:internalName="_dlc_DocId" ma:readOnly="true">
      <xsd:simpleType>
        <xsd:restriction base="dms:Text"/>
      </xsd:simpleType>
    </xsd:element>
    <xsd:element name="_dlc_DocIdUrl" ma:index="9" nillable="true" ma:displayName="ID do Documento" ma:description="Link permanente para este documento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ID de Persistência" ma:description="Manter a ID ao adicionar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EC39409C-DE13-45C6-9811-0DA12933246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A78C381-6294-44BB-9D69-C16C4292E23F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cddce8cb-79e9-461d-9fc6-2fafb30e39ec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26F2270E-235B-4928-85A8-82D055EC0E1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ddce8cb-79e9-461d-9fc6-2fafb30e39e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88C85F97-676E-48E2-84A1-113D3B0EED99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34884</TotalTime>
  <Words>251</Words>
  <Application>Microsoft Office PowerPoint</Application>
  <PresentationFormat>Apresentação na tela (16:9)</PresentationFormat>
  <Paragraphs>53</Paragraphs>
  <Slides>3</Slides>
  <Notes>3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7" baseType="lpstr">
      <vt:lpstr>Arial</vt:lpstr>
      <vt:lpstr>Calibri</vt:lpstr>
      <vt:lpstr>Helvetica Neue Light</vt:lpstr>
      <vt:lpstr>Tema do Office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Juliano Labe</dc:creator>
  <cp:lastModifiedBy>Edson Saviski</cp:lastModifiedBy>
  <cp:revision>500</cp:revision>
  <dcterms:created xsi:type="dcterms:W3CDTF">2014-06-05T14:01:07Z</dcterms:created>
  <dcterms:modified xsi:type="dcterms:W3CDTF">2024-06-10T19:49:43Z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0x010100B1D92F890EFED34FBBD69DECE2B95017</vt:lpwstr>
  </property>
  <property fmtid="{D5CDD505-2E9C-101B-9397-08002B2CF9AE}" pid="3" name="_dlc_DocIdItemGuid">
    <vt:lpwstr>7b90586c-8071-4572-9fd5-b6ad53d4ac1e</vt:lpwstr>
  </property>
</Properties>
</file>